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3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380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29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7001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3191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9281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9389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784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293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02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1942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6522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786C7A2-F1AB-4CAF-B1AF-928572777AEF}" type="datetimeFigureOut">
              <a:rPr lang="en-IN" smtClean="0"/>
              <a:t>04-10-2021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BDCEFBC-3DC4-48B4-89D0-85F768B309E4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970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D470B-A885-4A51-93E7-FC77038360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NCERT GEO: Class 6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2FF164-382D-401C-9D80-385001885E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4040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229F4B-3210-4573-9DC8-B81BF6567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28512" y="-1651930"/>
            <a:ext cx="6334975" cy="1003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08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7BB01-ADD4-45CC-B7DD-305D0CF5D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3: Motions of the Earth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F039C6-672E-4561-AFFC-AA757E6A71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412" y="2015596"/>
            <a:ext cx="4305501" cy="40227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9ADCD7-71E9-4395-832C-DB23974BB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925" y="2074333"/>
            <a:ext cx="6838950" cy="390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87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0217D-D891-4E74-A81E-77631D93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Seasons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5D6E11-5798-49E1-9F57-5A7C64A15B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0321" y="1846263"/>
            <a:ext cx="8811683" cy="4022725"/>
          </a:xfrm>
        </p:spPr>
      </p:pic>
    </p:spTree>
    <p:extLst>
      <p:ext uri="{BB962C8B-B14F-4D97-AF65-F5344CB8AC3E}">
        <p14:creationId xmlns:p14="http://schemas.microsoft.com/office/powerpoint/2010/main" val="2833819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3D5D0-F46D-4C5A-8F6A-E0EEE9843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Equinox and Solstice table</a:t>
            </a: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83F2F34-3CA0-4A87-89DC-E493E10924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1477930"/>
              </p:ext>
            </p:extLst>
          </p:nvPr>
        </p:nvGraphicFramePr>
        <p:xfrm>
          <a:off x="1097280" y="2303463"/>
          <a:ext cx="10058400" cy="2895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3168886989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4124364259"/>
                    </a:ext>
                  </a:extLst>
                </a:gridCol>
              </a:tblGrid>
              <a:tr h="579014">
                <a:tc>
                  <a:txBody>
                    <a:bodyPr/>
                    <a:lstStyle/>
                    <a:p>
                      <a:r>
                        <a:rPr lang="en-US" dirty="0"/>
                        <a:t>Season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9137654"/>
                  </a:ext>
                </a:extLst>
              </a:tr>
              <a:tr h="579014">
                <a:tc>
                  <a:txBody>
                    <a:bodyPr/>
                    <a:lstStyle/>
                    <a:p>
                      <a:r>
                        <a:rPr lang="en-US" dirty="0"/>
                        <a:t>Summer</a:t>
                      </a:r>
                      <a:r>
                        <a:rPr lang="en-US" b="1" dirty="0"/>
                        <a:t>(North)</a:t>
                      </a:r>
                      <a:r>
                        <a:rPr lang="en-US" dirty="0"/>
                        <a:t> Solstice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  <a:r>
                        <a:rPr lang="en-US" baseline="30000" dirty="0"/>
                        <a:t>st</a:t>
                      </a:r>
                      <a:r>
                        <a:rPr lang="en-US" dirty="0"/>
                        <a:t> June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083472"/>
                  </a:ext>
                </a:extLst>
              </a:tr>
              <a:tr h="579014">
                <a:tc>
                  <a:txBody>
                    <a:bodyPr/>
                    <a:lstStyle/>
                    <a:p>
                      <a:r>
                        <a:rPr lang="en-US" dirty="0"/>
                        <a:t>Spring</a:t>
                      </a:r>
                      <a:r>
                        <a:rPr lang="en-US" b="1" dirty="0"/>
                        <a:t>(North)</a:t>
                      </a:r>
                      <a:r>
                        <a:rPr lang="en-US" dirty="0"/>
                        <a:t> Equinox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  <a:r>
                        <a:rPr lang="en-US" baseline="30000" dirty="0"/>
                        <a:t>st</a:t>
                      </a:r>
                      <a:r>
                        <a:rPr lang="en-US" dirty="0"/>
                        <a:t> March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9824328"/>
                  </a:ext>
                </a:extLst>
              </a:tr>
              <a:tr h="579014">
                <a:tc>
                  <a:txBody>
                    <a:bodyPr/>
                    <a:lstStyle/>
                    <a:p>
                      <a:r>
                        <a:rPr lang="en-US" dirty="0"/>
                        <a:t>Winter</a:t>
                      </a:r>
                      <a:r>
                        <a:rPr lang="en-US" b="1" dirty="0"/>
                        <a:t>(North)</a:t>
                      </a:r>
                      <a:r>
                        <a:rPr lang="en-US" dirty="0"/>
                        <a:t> Solstice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</a:t>
                      </a:r>
                      <a:r>
                        <a:rPr lang="en-US" baseline="30000" dirty="0"/>
                        <a:t>nd</a:t>
                      </a:r>
                      <a:r>
                        <a:rPr lang="en-US" dirty="0"/>
                        <a:t> December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593885"/>
                  </a:ext>
                </a:extLst>
              </a:tr>
              <a:tr h="579014">
                <a:tc>
                  <a:txBody>
                    <a:bodyPr/>
                    <a:lstStyle/>
                    <a:p>
                      <a:r>
                        <a:rPr lang="en-US" dirty="0"/>
                        <a:t>Autumn</a:t>
                      </a:r>
                      <a:r>
                        <a:rPr lang="en-US" b="1" dirty="0"/>
                        <a:t>(North)</a:t>
                      </a:r>
                      <a:r>
                        <a:rPr lang="en-US" dirty="0"/>
                        <a:t> Equinox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 September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082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6056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82A5E-CB66-4644-A76D-5518C64CA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Chapter 5: Domains of Earth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A5FDA-6D34-4868-B326-67342BC57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480732"/>
            <a:ext cx="10058400" cy="223520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b="1" dirty="0"/>
              <a:t>Lithosphere</a:t>
            </a:r>
            <a:r>
              <a:rPr lang="en-IN" dirty="0"/>
              <a:t>: Solid portion. Consists of Continents and Ocean Basins.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Atmosphere</a:t>
            </a:r>
            <a:r>
              <a:rPr lang="en-IN" dirty="0"/>
              <a:t>: Gas surrounding.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Hydrosphere</a:t>
            </a:r>
            <a:r>
              <a:rPr lang="en-IN" dirty="0"/>
              <a:t>: Water portion.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Biosphere</a:t>
            </a:r>
            <a:r>
              <a:rPr lang="en-IN" dirty="0"/>
              <a:t>: narrow zone of land, water and air supporting life.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5759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0D37C-F698-42EE-B9A9-AFF45D56F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52736"/>
            <a:ext cx="10058400" cy="1450757"/>
          </a:xfrm>
        </p:spPr>
        <p:txBody>
          <a:bodyPr/>
          <a:lstStyle/>
          <a:p>
            <a:r>
              <a:rPr lang="en-IN" dirty="0"/>
              <a:t>Lithosphere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5CCD8-B8C8-4AD3-BA26-C0344E7B7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Ocean level same everywhere. Land elevation measure from 0 i.e. Sea level.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Highest point: Mount Everest 8,848 m – Lowest point: Mariana trench 11,022 m.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Mount Everest: </a:t>
            </a:r>
            <a:r>
              <a:rPr lang="en-IN" dirty="0"/>
              <a:t>1</a:t>
            </a:r>
            <a:r>
              <a:rPr lang="en-IN" baseline="30000" dirty="0"/>
              <a:t>st</a:t>
            </a:r>
            <a:r>
              <a:rPr lang="en-IN" dirty="0"/>
              <a:t> </a:t>
            </a:r>
            <a:r>
              <a:rPr lang="en-IN" dirty="0" err="1"/>
              <a:t>Tenzing</a:t>
            </a:r>
            <a:r>
              <a:rPr lang="en-IN" dirty="0"/>
              <a:t> Norgay(Ind), Edmund Hillary(NZ), 1953 – </a:t>
            </a:r>
            <a:r>
              <a:rPr lang="en-IN" b="1" dirty="0"/>
              <a:t>First woman</a:t>
            </a:r>
            <a:r>
              <a:rPr lang="en-IN" dirty="0"/>
              <a:t>: Junko </a:t>
            </a:r>
            <a:r>
              <a:rPr lang="en-IN" dirty="0" err="1"/>
              <a:t>Tabei</a:t>
            </a:r>
            <a:r>
              <a:rPr lang="en-IN" dirty="0"/>
              <a:t> (Japan, 1975) – </a:t>
            </a:r>
            <a:r>
              <a:rPr lang="en-IN" b="1" dirty="0"/>
              <a:t>First Indian woman</a:t>
            </a:r>
            <a:r>
              <a:rPr lang="en-IN" dirty="0"/>
              <a:t>: </a:t>
            </a:r>
            <a:r>
              <a:rPr lang="en-IN" dirty="0" err="1"/>
              <a:t>Bachendri</a:t>
            </a:r>
            <a:r>
              <a:rPr lang="en-IN" dirty="0"/>
              <a:t> Pal (1984).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Asia separated from Europe via the </a:t>
            </a:r>
            <a:r>
              <a:rPr lang="en-IN" b="1" dirty="0"/>
              <a:t>Ural Mountains</a:t>
            </a:r>
            <a:r>
              <a:rPr lang="en-IN" dirty="0"/>
              <a:t>. Combined with Europe: </a:t>
            </a:r>
            <a:r>
              <a:rPr lang="en-IN" b="1" dirty="0"/>
              <a:t>Eurasia.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Africa </a:t>
            </a:r>
            <a:r>
              <a:rPr lang="en-IN" dirty="0"/>
              <a:t>is the only continent which has Topics of Cancer/Capricorn and Equator passing. Longest river, Nile flows through Africa.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Andes</a:t>
            </a:r>
            <a:r>
              <a:rPr lang="en-IN" dirty="0"/>
              <a:t> is the world’s longest mountain range runs from North to South of South American continent. Largest river, Amazon flows here.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Indian missions in Antarctica: </a:t>
            </a:r>
            <a:r>
              <a:rPr lang="en-IN" b="1" dirty="0"/>
              <a:t>Maitri</a:t>
            </a:r>
            <a:r>
              <a:rPr lang="en-IN" dirty="0"/>
              <a:t> and </a:t>
            </a:r>
            <a:r>
              <a:rPr lang="en-IN" b="1" dirty="0"/>
              <a:t>Dakshin </a:t>
            </a:r>
            <a:r>
              <a:rPr lang="en-IN" b="1" dirty="0" err="1"/>
              <a:t>Gangothri</a:t>
            </a:r>
            <a:r>
              <a:rPr lang="en-IN" b="1" dirty="0"/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895224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1DC68B-06C2-4FFC-988C-60A6B08CBF4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203325" y="1587764"/>
            <a:ext cx="4478838" cy="3682471"/>
          </a:xfrm>
        </p:spPr>
      </p:pic>
      <p:pic>
        <p:nvPicPr>
          <p:cNvPr id="1026" name="Picture 2" descr="Difference Between Gulf and Bay- infographic">
            <a:extLst>
              <a:ext uri="{FF2B5EF4-FFF2-40B4-BE49-F238E27FC236}">
                <a16:creationId xmlns:a16="http://schemas.microsoft.com/office/drawing/2014/main" id="{8AD70591-2984-4941-8913-CA061C02B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233" y="1028963"/>
            <a:ext cx="3577167" cy="4478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975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3411B-FD6C-4499-BD0F-FD9CC1CB3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Atmosphere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2A76ED-8475-43E0-B738-1B69D4AA53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04866" y="647710"/>
            <a:ext cx="2658533" cy="5562579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D49188-F885-4DCF-BA9E-6F42FDC27B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683935"/>
            <a:ext cx="7879080" cy="1947332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Extends from ground level to 1600 kms.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Divided into 5 layers: Troposphere, Stratosphere, Mesosphere, Thermosphere and Exosphere.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Density and Temperature decreases with increase in height.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Air consists of 78%  Nitrogen, 21 Oxygen, rest other gases including Carbon dioxide, Argon etc</a:t>
            </a:r>
          </a:p>
        </p:txBody>
      </p:sp>
    </p:spTree>
    <p:extLst>
      <p:ext uri="{BB962C8B-B14F-4D97-AF65-F5344CB8AC3E}">
        <p14:creationId xmlns:p14="http://schemas.microsoft.com/office/powerpoint/2010/main" val="2021464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D669F8-C1D7-418D-B412-ABFB2B9C4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12" y="184150"/>
            <a:ext cx="11229975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86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41C196D-500A-442D-8ABB-49B0D7484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Chapter 6: Major Landforms on Earth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D840EE-ABF6-498E-9D7E-A825D7215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709334"/>
            <a:ext cx="10058400" cy="222673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Land formation are created by: </a:t>
            </a:r>
            <a:r>
              <a:rPr lang="en-IN" b="1" dirty="0"/>
              <a:t>Internal</a:t>
            </a:r>
            <a:r>
              <a:rPr lang="en-IN" dirty="0"/>
              <a:t> (Upliftment and sinking) and </a:t>
            </a:r>
            <a:r>
              <a:rPr lang="en-IN" b="1" dirty="0"/>
              <a:t>External</a:t>
            </a:r>
            <a:r>
              <a:rPr lang="en-IN" dirty="0"/>
              <a:t> (Wearing down and rebuilding – Erosion and Deposition) processes. 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Landforms</a:t>
            </a:r>
            <a:r>
              <a:rPr lang="en-IN" dirty="0"/>
              <a:t>: Mountains, Plateaus and Plains. </a:t>
            </a:r>
            <a:r>
              <a:rPr lang="en-IN" b="1" dirty="0"/>
              <a:t>NB</a:t>
            </a:r>
            <a:r>
              <a:rPr lang="en-IN" dirty="0"/>
              <a:t>: Any Hill above 600m is a mountain.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Mountains</a:t>
            </a:r>
            <a:r>
              <a:rPr lang="en-IN" dirty="0"/>
              <a:t>: Small summit, broad base, natural elevation – Frozen rivers (Glaciers)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Types of mountains</a:t>
            </a:r>
            <a:r>
              <a:rPr lang="en-IN" dirty="0"/>
              <a:t>: Fold, Block and Volcanic.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56945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34FCF-2FDA-418F-949C-5607FE45E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1: Earth and Solar system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B1519-3C1D-4EB0-8CFD-BF5E8690A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607732"/>
            <a:ext cx="10058400" cy="326136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Ursa Major </a:t>
            </a:r>
            <a:r>
              <a:rPr lang="en-US" dirty="0"/>
              <a:t>constellation (</a:t>
            </a:r>
            <a:r>
              <a:rPr lang="en-US" b="1" dirty="0"/>
              <a:t>Big bear</a:t>
            </a:r>
            <a:r>
              <a:rPr lang="en-US" dirty="0"/>
              <a:t>): </a:t>
            </a:r>
            <a:r>
              <a:rPr lang="en-US" b="1" dirty="0" err="1"/>
              <a:t>Saptha</a:t>
            </a:r>
            <a:r>
              <a:rPr lang="en-US" b="1" dirty="0"/>
              <a:t> Rishis </a:t>
            </a:r>
            <a:r>
              <a:rPr lang="en-US" dirty="0"/>
              <a:t>(Seven Sages also part of this).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Pole Star/ North Star </a:t>
            </a:r>
            <a:r>
              <a:rPr lang="en-US" dirty="0"/>
              <a:t>remains in constant position: Spotted by the pointer star of the Seven sages.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Sun to Earth distance: 150 million Kms or 1 Astronomical unit.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Shortest revolution time: Mercury (88 days).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Pluto + 2003UB313 + Ceres : Dwarf plates of the solar system. Pluto ousted in August 2006.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3194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8B789A-A254-4715-936E-FA6FC4E730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7915" y="3201924"/>
            <a:ext cx="2884684" cy="313961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5E738C-6A45-445D-B0A7-CAB9F966C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970" y="211667"/>
            <a:ext cx="5691629" cy="33554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EDAE0D-8E41-4F8B-A431-FA4486757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6458" y="294134"/>
            <a:ext cx="4523317" cy="427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25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58AAF-D9A7-4836-90C1-3B386CBF6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Fold Mountains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57448-1B82-4E9F-9959-C14D031E8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 err="1"/>
              <a:t>Aravali</a:t>
            </a:r>
            <a:r>
              <a:rPr lang="en-IN" dirty="0"/>
              <a:t> range one of the oldest fold ranges, worn due to erosion.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Himalayan and Alps are young mountain ranges – Rugged relief and high conical peaks.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Urals (Russia) and Appalachians (US): rounded peaks and low elevation – old fold mountains.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43396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EA94A-1D1A-4FE5-A5FD-5A9D36B67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Block Mountains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197CA-7C24-494A-AF1F-C546C0B0A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Large areas broken and displaced horizontally.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Uplifted areas: </a:t>
            </a:r>
            <a:r>
              <a:rPr lang="en-IN" b="1" dirty="0"/>
              <a:t>Horsts.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Lowered blocks: </a:t>
            </a:r>
            <a:r>
              <a:rPr lang="en-IN" b="1" dirty="0"/>
              <a:t>Graben.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 err="1"/>
              <a:t>Eg</a:t>
            </a:r>
            <a:r>
              <a:rPr lang="en-IN" dirty="0"/>
              <a:t>: Rhine Valley, Vosges in Europe. </a:t>
            </a:r>
          </a:p>
        </p:txBody>
      </p:sp>
    </p:spTree>
    <p:extLst>
      <p:ext uri="{BB962C8B-B14F-4D97-AF65-F5344CB8AC3E}">
        <p14:creationId xmlns:p14="http://schemas.microsoft.com/office/powerpoint/2010/main" val="35972151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961BD-9919-46F3-A79E-62E65F881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Volcanic Mountains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6D788-A9DE-4BE2-BB1A-21DE80B65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Formed due to Volcanic activity.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 err="1"/>
              <a:t>Eg</a:t>
            </a:r>
            <a:r>
              <a:rPr lang="en-IN" dirty="0"/>
              <a:t>: Mt Kilimanjaro in Africa and Mt Fujiyama in Japan.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Mauna Kea in Pacific ocean is underwater – higher than Mount Everest – 10,205m.</a:t>
            </a:r>
          </a:p>
        </p:txBody>
      </p:sp>
    </p:spTree>
    <p:extLst>
      <p:ext uri="{BB962C8B-B14F-4D97-AF65-F5344CB8AC3E}">
        <p14:creationId xmlns:p14="http://schemas.microsoft.com/office/powerpoint/2010/main" val="1726335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EBA28-5A9B-403B-980A-F0B4F92B2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Plateaus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0EA59-2FF0-4D53-9491-D0DCCEBC0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9600"/>
            <a:ext cx="10058400" cy="40233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Elevated table top lands, flat tops, steep slopes.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Old plateaus</a:t>
            </a:r>
            <a:r>
              <a:rPr lang="en-IN" dirty="0"/>
              <a:t>: Deccan, East African (Kenya-Tanzania-Uganda), Western Australian.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Highest plateau</a:t>
            </a:r>
            <a:r>
              <a:rPr lang="en-IN" dirty="0"/>
              <a:t>: Tibetan Plateau, 4000-6000m above sea level.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Importance: Rich in mineral deposits, rich in black soil, fertile.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African plateau</a:t>
            </a:r>
            <a:r>
              <a:rPr lang="en-IN" dirty="0"/>
              <a:t>: Gold, Diamond – </a:t>
            </a:r>
            <a:r>
              <a:rPr lang="en-IN" b="1" dirty="0"/>
              <a:t>Chottanagpur</a:t>
            </a:r>
            <a:r>
              <a:rPr lang="en-IN" dirty="0"/>
              <a:t>: Iron, Coal and Manganese.  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Also has waterfalls: Jog Falls in Karnataka and </a:t>
            </a:r>
            <a:r>
              <a:rPr lang="en-IN" b="1" dirty="0" err="1"/>
              <a:t>Hundru</a:t>
            </a:r>
            <a:r>
              <a:rPr lang="en-IN" dirty="0"/>
              <a:t> falls in </a:t>
            </a:r>
            <a:r>
              <a:rPr lang="en-IN" b="1" dirty="0" err="1"/>
              <a:t>Subernarekha</a:t>
            </a:r>
            <a:r>
              <a:rPr lang="en-IN" dirty="0"/>
              <a:t> river in Chottanagpur. </a:t>
            </a:r>
          </a:p>
        </p:txBody>
      </p:sp>
    </p:spTree>
    <p:extLst>
      <p:ext uri="{BB962C8B-B14F-4D97-AF65-F5344CB8AC3E}">
        <p14:creationId xmlns:p14="http://schemas.microsoft.com/office/powerpoint/2010/main" val="2697990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6A95E-A75C-4A73-B7B6-55C02D8EF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Earth Facts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50D7E-2FD1-4E5E-AACF-5AFC0AC32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Third in solar system.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5</a:t>
            </a:r>
            <a:r>
              <a:rPr lang="en-US" baseline="30000" dirty="0"/>
              <a:t>th</a:t>
            </a:r>
            <a:r>
              <a:rPr lang="en-US" dirty="0"/>
              <a:t> in size.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Diameter: 12,742 km.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Geoid in shape.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Lies in Goldilocks zone to sustain life.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Rotation time 23.96 hours.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Revolution time 365.26 days. (6 hours ignored every year forms a leap year)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5375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DD74D-A2C4-48D3-B099-23D4EE9B6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Moon Facts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77850-4DF8-4FAD-BD33-CF649B9DE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472268"/>
            <a:ext cx="10058400" cy="2599266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Diameter 1/4</a:t>
            </a:r>
            <a:r>
              <a:rPr lang="en-US" baseline="30000" dirty="0"/>
              <a:t>th</a:t>
            </a:r>
            <a:r>
              <a:rPr lang="en-US" dirty="0"/>
              <a:t> that of earth.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Distance 3,84,400 km from earth.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Revolution time of Moon = Rotation time, hence we can only see on side of the moon.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Meteoroids: Pieces of rocks floating in space.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Asteroids: orbit around the sun in-between Jupiter and Mars.</a:t>
            </a:r>
          </a:p>
        </p:txBody>
      </p:sp>
    </p:spTree>
    <p:extLst>
      <p:ext uri="{BB962C8B-B14F-4D97-AF65-F5344CB8AC3E}">
        <p14:creationId xmlns:p14="http://schemas.microsoft.com/office/powerpoint/2010/main" val="560731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4D020-CC55-4A44-A71C-5A05892E8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2: Latitude and Longitude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545091-D376-4230-9323-7AE3D91641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6051" y="2049463"/>
            <a:ext cx="4440857" cy="4022725"/>
          </a:xfrm>
        </p:spPr>
      </p:pic>
    </p:spTree>
    <p:extLst>
      <p:ext uri="{BB962C8B-B14F-4D97-AF65-F5344CB8AC3E}">
        <p14:creationId xmlns:p14="http://schemas.microsoft.com/office/powerpoint/2010/main" val="3401459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D2A48-1CB7-4427-A62B-8C4E994ED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Zones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4C315-3EF9-4A0F-A0FB-B9409AA53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667000"/>
            <a:ext cx="10058400" cy="3202094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Torrid Zones</a:t>
            </a:r>
            <a:r>
              <a:rPr lang="en-US" dirty="0"/>
              <a:t>: Maximum light and heat – Mid day sun overhead – between Tropics of Cancer and Capricorn.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Temperate Zones: </a:t>
            </a:r>
            <a:r>
              <a:rPr lang="en-IN" dirty="0"/>
              <a:t>Sun rays slanting, lesser temp and light – Mid day sun never overhead – between the Tropics of Cancer/Capricorn and Artic zones.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/>
              <a:t>Artic Zones / Frigid Zones</a:t>
            </a:r>
            <a:r>
              <a:rPr lang="en-IN" dirty="0"/>
              <a:t>: Sun never rises above the horizon – less light and heat – between the poles and Artic/Antarctic circles.</a:t>
            </a:r>
          </a:p>
        </p:txBody>
      </p:sp>
    </p:spTree>
    <p:extLst>
      <p:ext uri="{BB962C8B-B14F-4D97-AF65-F5344CB8AC3E}">
        <p14:creationId xmlns:p14="http://schemas.microsoft.com/office/powerpoint/2010/main" val="2861682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0453C-BF0A-49C0-9133-A3DEDBBA1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Longitudes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29DFCF8-5124-4C12-A4B4-D5ACB7C3413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90719" y="1846263"/>
            <a:ext cx="4551200" cy="4022725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99957D3-2DD5-467B-8F45-691C4196E7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7920" y="2328333"/>
            <a:ext cx="5034280" cy="354076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Called </a:t>
            </a:r>
            <a:r>
              <a:rPr lang="en-US" b="1" dirty="0"/>
              <a:t>Meridians of Longitude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Divided into Degrees, Minutes and Seconds.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Prime Meridian is 0 degree.</a:t>
            </a:r>
            <a:endParaRPr lang="en-IN" dirty="0"/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Passes through the British Royal Observatory in Greenwich. 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Counting from 0 degree to 180 degree East/West.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05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0336657-9BFD-4699-8F98-BDD1D09AA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52737"/>
            <a:ext cx="10058400" cy="1450757"/>
          </a:xfrm>
        </p:spPr>
        <p:txBody>
          <a:bodyPr/>
          <a:lstStyle/>
          <a:p>
            <a:r>
              <a:rPr lang="en-US" dirty="0"/>
              <a:t>Time Calculation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A4F21F-D3D7-4ED3-A891-631A45F7D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709332"/>
            <a:ext cx="10058400" cy="315976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When sun is at the highest point in a meridian, all places in that meridian will have noon.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360 degrees rotation in 24 hours =&gt; 15 degree in 1 hour =&gt; 1 degree in 4 minutes.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East will be ahead of GMT, West will be behind GMT.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Every degree will have a 4 minute difference from GMT.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4507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0E693-2B62-4E59-ACD3-3A26A804A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Indian Standard Time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6548B-6AD2-4361-9F37-95B21D491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514601"/>
            <a:ext cx="10058400" cy="2523066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India’s Longitudes: 68 degree East (East India) and 97 degree East (West India).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Common adopted time is of 82.5 degree East.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This is the Indian Standard Time Zone.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Multiple Time Zones: </a:t>
            </a:r>
            <a:r>
              <a:rPr lang="en-US" dirty="0"/>
              <a:t>larger countries will have many Time Zones (Russia has 11).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Earth as </a:t>
            </a:r>
            <a:r>
              <a:rPr lang="en-US" b="1" dirty="0"/>
              <a:t>24 time zones of 1 hour </a:t>
            </a:r>
            <a:r>
              <a:rPr lang="en-US" dirty="0"/>
              <a:t>each. Each Zone =&gt; </a:t>
            </a:r>
            <a:r>
              <a:rPr lang="en-US" b="1" dirty="0"/>
              <a:t>15 degree </a:t>
            </a:r>
            <a:r>
              <a:rPr lang="en-US" dirty="0"/>
              <a:t>longitude.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907701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204</TotalTime>
  <Words>1002</Words>
  <Application>Microsoft Office PowerPoint</Application>
  <PresentationFormat>Widescreen</PresentationFormat>
  <Paragraphs>99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Retrospect</vt:lpstr>
      <vt:lpstr>NCERT GEO: Class 6</vt:lpstr>
      <vt:lpstr>Chapter 1: Earth and Solar system</vt:lpstr>
      <vt:lpstr>Earth Facts</vt:lpstr>
      <vt:lpstr>Moon Facts</vt:lpstr>
      <vt:lpstr>Chapter 2: Latitude and Longitude</vt:lpstr>
      <vt:lpstr>Zones</vt:lpstr>
      <vt:lpstr>Longitudes</vt:lpstr>
      <vt:lpstr>Time Calculation</vt:lpstr>
      <vt:lpstr>Indian Standard Time</vt:lpstr>
      <vt:lpstr>PowerPoint Presentation</vt:lpstr>
      <vt:lpstr>Chapter 3: Motions of the Earth</vt:lpstr>
      <vt:lpstr>Seasons</vt:lpstr>
      <vt:lpstr>Equinox and Solstice table</vt:lpstr>
      <vt:lpstr>Chapter 5: Domains of Earth</vt:lpstr>
      <vt:lpstr>Lithosphere Facts</vt:lpstr>
      <vt:lpstr>PowerPoint Presentation</vt:lpstr>
      <vt:lpstr>Atmosphere</vt:lpstr>
      <vt:lpstr>PowerPoint Presentation</vt:lpstr>
      <vt:lpstr>Chapter 6: Major Landforms on Earth</vt:lpstr>
      <vt:lpstr>PowerPoint Presentation</vt:lpstr>
      <vt:lpstr>Fold Mountains</vt:lpstr>
      <vt:lpstr>Block Mountains</vt:lpstr>
      <vt:lpstr>Volcanic Mountains</vt:lpstr>
      <vt:lpstr>Plateaus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NCERT GEO: Class 6</dc:title>
  <dc:creator>Sojan SR</dc:creator>
  <cp:lastModifiedBy>Sojan SR</cp:lastModifiedBy>
  <cp:revision>140</cp:revision>
  <dcterms:created xsi:type="dcterms:W3CDTF">2021-10-04T13:47:46Z</dcterms:created>
  <dcterms:modified xsi:type="dcterms:W3CDTF">2021-10-04T17:12:08Z</dcterms:modified>
</cp:coreProperties>
</file>

<file path=docProps/thumbnail.jpeg>
</file>